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17" r:id="rId2"/>
    <p:sldId id="321" r:id="rId3"/>
    <p:sldId id="322" r:id="rId4"/>
    <p:sldId id="325" r:id="rId5"/>
    <p:sldId id="323" r:id="rId6"/>
    <p:sldId id="324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8" autoAdjust="0"/>
    <p:restoredTop sz="94682" autoAdjust="0"/>
  </p:normalViewPr>
  <p:slideViewPr>
    <p:cSldViewPr snapToGrid="0" snapToObjects="1">
      <p:cViewPr>
        <p:scale>
          <a:sx n="100" d="100"/>
          <a:sy n="100" d="100"/>
        </p:scale>
        <p:origin x="-456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763FA-3F29-474A-9CD2-883E624A86C6}" type="datetime1">
              <a:rPr lang="en-US" smtClean="0"/>
              <a:pPr/>
              <a:t>2/22/16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82975-29AB-AD4F-97FA-ED7609E49A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5597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AFFFC-4CF0-C244-94A4-AE385A65368A}" type="datetime1">
              <a:rPr lang="en-US" smtClean="0"/>
              <a:pPr/>
              <a:t>2/22/16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02235-20BB-0043-9BA6-3CA39F5413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8574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02235-20BB-0043-9BA6-3CA39F5413C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Feb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Feb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Feb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Feb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Feb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Feb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Feb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Feb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Feb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Feb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Feb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 Feb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5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5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50517"/>
            <a:ext cx="7772400" cy="386701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Update on DVCS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sz="2400" b="1" dirty="0" smtClean="0"/>
              <a:t>S</a:t>
            </a:r>
            <a:r>
              <a:rPr lang="en-US" sz="2400" b="1" dirty="0" smtClean="0"/>
              <a:t>. Fazio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EIC Task Force meeting</a:t>
            </a:r>
            <a:br>
              <a:rPr lang="en-US" sz="1800" dirty="0" smtClean="0"/>
            </a:br>
            <a:r>
              <a:rPr lang="en-US" sz="1800" dirty="0" smtClean="0"/>
              <a:t>BNL – </a:t>
            </a:r>
            <a:r>
              <a:rPr lang="en-US" sz="1800" dirty="0" smtClean="0"/>
              <a:t>Feb.</a:t>
            </a:r>
            <a:r>
              <a:rPr lang="en-US" sz="1800" dirty="0" smtClean="0"/>
              <a:t> </a:t>
            </a:r>
            <a:r>
              <a:rPr lang="en-US" sz="1800" dirty="0" smtClean="0"/>
              <a:t>25</a:t>
            </a:r>
            <a:r>
              <a:rPr lang="en-US" sz="1800" dirty="0" smtClean="0"/>
              <a:t>th</a:t>
            </a:r>
            <a:r>
              <a:rPr lang="en-US" sz="1800" dirty="0" smtClean="0"/>
              <a:t>, </a:t>
            </a:r>
            <a:r>
              <a:rPr lang="en-US" sz="1800" dirty="0" smtClean="0"/>
              <a:t>2016</a:t>
            </a:r>
            <a:endParaRPr lang="en-US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Feb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90501" y="723900"/>
            <a:ext cx="8788400" cy="4001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90"/>
                </a:solidFill>
              </a:rPr>
              <a:t>5</a:t>
            </a:r>
            <a:r>
              <a:rPr lang="en-US" b="1" dirty="0" smtClean="0">
                <a:solidFill>
                  <a:srgbClr val="000090"/>
                </a:solidFill>
              </a:rPr>
              <a:t>% systematic uncertainty and added in quadrature to the rescaled statistical uncertainty 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90"/>
                </a:solidFill>
              </a:rPr>
              <a:t>ROOT used to do an exponential fit: A*</a:t>
            </a:r>
            <a:r>
              <a:rPr lang="en-US" b="1" dirty="0" err="1" smtClean="0">
                <a:solidFill>
                  <a:srgbClr val="000090"/>
                </a:solidFill>
              </a:rPr>
              <a:t>exp(B</a:t>
            </a:r>
            <a:r>
              <a:rPr lang="en-US" b="1" dirty="0" smtClean="0">
                <a:solidFill>
                  <a:srgbClr val="000090"/>
                </a:solidFill>
              </a:rPr>
              <a:t>*</a:t>
            </a:r>
            <a:r>
              <a:rPr lang="en-US" b="1" dirty="0" err="1" smtClean="0">
                <a:solidFill>
                  <a:srgbClr val="000090"/>
                </a:solidFill>
              </a:rPr>
              <a:t>t</a:t>
            </a:r>
            <a:r>
              <a:rPr lang="en-US" b="1" dirty="0" smtClean="0">
                <a:solidFill>
                  <a:srgbClr val="000090"/>
                </a:solidFill>
              </a:rPr>
              <a:t>) and calculate the values and errors of the normalization A and the slope B plus the correlation coefficient </a:t>
            </a:r>
            <a:r>
              <a:rPr lang="en-US" b="1" dirty="0" err="1" smtClean="0">
                <a:solidFill>
                  <a:srgbClr val="000090"/>
                </a:solidFill>
              </a:rPr>
              <a:t>c</a:t>
            </a:r>
            <a:r>
              <a:rPr lang="en-US" b="1" dirty="0" smtClean="0">
                <a:solidFill>
                  <a:srgbClr val="000090"/>
                </a:solidFill>
              </a:rPr>
              <a:t>. 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90"/>
                </a:solidFill>
              </a:rPr>
              <a:t>The fitted values (A, </a:t>
            </a:r>
            <a:r>
              <a:rPr lang="en-US" b="1" dirty="0" err="1" smtClean="0">
                <a:solidFill>
                  <a:srgbClr val="000090"/>
                </a:solidFill>
              </a:rPr>
              <a:t>dA</a:t>
            </a:r>
            <a:r>
              <a:rPr lang="en-US" b="1" dirty="0" smtClean="0">
                <a:solidFill>
                  <a:srgbClr val="000090"/>
                </a:solidFill>
              </a:rPr>
              <a:t>, B, dB, </a:t>
            </a:r>
            <a:r>
              <a:rPr lang="en-US" b="1" dirty="0" err="1" smtClean="0">
                <a:solidFill>
                  <a:srgbClr val="000090"/>
                </a:solidFill>
              </a:rPr>
              <a:t>c</a:t>
            </a:r>
            <a:r>
              <a:rPr lang="en-US" b="1" dirty="0" smtClean="0">
                <a:solidFill>
                  <a:srgbClr val="000090"/>
                </a:solidFill>
              </a:rPr>
              <a:t>) are used as an input to the  Markus’ GNU-plot code which computes errors using method of eigenvector distributions.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90"/>
                </a:solidFill>
              </a:rPr>
              <a:t>The output of the GNU-plot code is used as input to a Markus' FORTRAN code which 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 smtClean="0">
                <a:solidFill>
                  <a:srgbClr val="000090"/>
                </a:solidFill>
              </a:rPr>
              <a:t> computes the error bands for the cross section and the </a:t>
            </a:r>
            <a:r>
              <a:rPr lang="en-US" b="1" dirty="0" err="1" smtClean="0">
                <a:solidFill>
                  <a:srgbClr val="000090"/>
                </a:solidFill>
              </a:rPr>
              <a:t>partonic</a:t>
            </a:r>
            <a:r>
              <a:rPr lang="en-US" b="1" dirty="0" smtClean="0">
                <a:solidFill>
                  <a:srgbClr val="000090"/>
                </a:solidFill>
              </a:rPr>
              <a:t> distribution 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 smtClean="0">
                <a:solidFill>
                  <a:srgbClr val="000090"/>
                </a:solidFill>
              </a:rPr>
              <a:t> using the Fourier Bessel function integral and gives tables in text format. </a:t>
            </a:r>
            <a:r>
              <a:rPr lang="en-US" b="1" u="sng" dirty="0" smtClean="0">
                <a:solidFill>
                  <a:srgbClr val="000090"/>
                </a:solidFill>
              </a:rPr>
              <a:t>This code, in calculating the error bars, considers the |</a:t>
            </a:r>
            <a:r>
              <a:rPr lang="en-US" b="1" u="sng" dirty="0" err="1" smtClean="0">
                <a:solidFill>
                  <a:srgbClr val="000090"/>
                </a:solidFill>
              </a:rPr>
              <a:t>t</a:t>
            </a:r>
            <a:r>
              <a:rPr lang="en-US" b="1" u="sng" dirty="0" smtClean="0">
                <a:solidFill>
                  <a:srgbClr val="000090"/>
                </a:solidFill>
              </a:rPr>
              <a:t>| range achievable experimentally and extrapolates beyond. 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90"/>
                </a:solidFill>
              </a:rPr>
              <a:t>the text output from the Bessel code can be plotted using </a:t>
            </a:r>
            <a:r>
              <a:rPr lang="en-US" b="1" dirty="0" smtClean="0">
                <a:solidFill>
                  <a:srgbClr val="000090"/>
                </a:solidFill>
              </a:rPr>
              <a:t>ROOT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87700" y="-38100"/>
            <a:ext cx="259478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</a:rPr>
              <a:t>the procedure</a:t>
            </a:r>
            <a:endParaRPr lang="en-US" sz="3200" b="1" dirty="0">
              <a:solidFill>
                <a:srgbClr val="00009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Feb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 descr="fig_dsdt_20x250_dvcs_10f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00" y="3141916"/>
            <a:ext cx="3187700" cy="3030283"/>
          </a:xfrm>
          <a:prstGeom prst="rect">
            <a:avLst/>
          </a:prstGeom>
        </p:spPr>
      </p:pic>
      <p:pic>
        <p:nvPicPr>
          <p:cNvPr id="7" name="Picture 6" descr="fit_20x250_10fb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99" y="381000"/>
            <a:ext cx="4394201" cy="2743469"/>
          </a:xfrm>
          <a:prstGeom prst="rect">
            <a:avLst/>
          </a:prstGeom>
        </p:spPr>
      </p:pic>
      <p:pic>
        <p:nvPicPr>
          <p:cNvPr id="8" name="Picture 7" descr="fig_int_20x250_dvcs_10fb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512" y="3124199"/>
            <a:ext cx="3206338" cy="304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24401" y="406400"/>
            <a:ext cx="4292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eRHIC</a:t>
            </a:r>
            <a:r>
              <a:rPr lang="en-US" dirty="0" smtClean="0"/>
              <a:t> </a:t>
            </a:r>
            <a:r>
              <a:rPr lang="en-US" dirty="0"/>
              <a:t>with 20x250 GeV</a:t>
            </a:r>
            <a:r>
              <a:rPr lang="en-US" baseline="30000" dirty="0"/>
              <a:t>2</a:t>
            </a:r>
            <a:r>
              <a:rPr lang="en-US" dirty="0"/>
              <a:t> and 10fb</a:t>
            </a:r>
            <a:r>
              <a:rPr lang="en-US" baseline="30000" dirty="0"/>
              <a:t>-1</a:t>
            </a:r>
            <a:r>
              <a:rPr lang="en-US" dirty="0"/>
              <a:t> -</a:t>
            </a:r>
            <a:r>
              <a:rPr lang="en-US" dirty="0" smtClean="0"/>
              <a:t> </a:t>
            </a:r>
            <a:r>
              <a:rPr lang="en-US" dirty="0"/>
              <a:t>what changes for the error bands </a:t>
            </a:r>
            <a:r>
              <a:rPr lang="en-US" dirty="0" smtClean="0"/>
              <a:t>it </a:t>
            </a:r>
            <a:r>
              <a:rPr lang="en-US" dirty="0"/>
              <a:t>we fit different </a:t>
            </a:r>
            <a:r>
              <a:rPr lang="en-US" dirty="0" smtClean="0"/>
              <a:t>|</a:t>
            </a:r>
            <a:r>
              <a:rPr lang="en-US" dirty="0" err="1" smtClean="0"/>
              <a:t>Pt</a:t>
            </a:r>
            <a:r>
              <a:rPr lang="en-US" dirty="0"/>
              <a:t>|-</a:t>
            </a:r>
            <a:r>
              <a:rPr lang="en-US" dirty="0" smtClean="0"/>
              <a:t>ranges?</a:t>
            </a:r>
            <a:endParaRPr lang="en-US" dirty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38700" y="1606729"/>
            <a:ext cx="3071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0.18 &lt; |</a:t>
            </a:r>
            <a:r>
              <a:rPr lang="en-US" sz="2400" b="1" dirty="0" err="1" smtClean="0">
                <a:solidFill>
                  <a:srgbClr val="0000FF"/>
                </a:solidFill>
              </a:rPr>
              <a:t>Pt</a:t>
            </a:r>
            <a:r>
              <a:rPr lang="en-US" sz="2400" b="1" dirty="0" smtClean="0">
                <a:solidFill>
                  <a:srgbClr val="0000FF"/>
                </a:solidFill>
              </a:rPr>
              <a:t>| (</a:t>
            </a:r>
            <a:r>
              <a:rPr lang="en-US" sz="2400" b="1" dirty="0" err="1" smtClean="0">
                <a:solidFill>
                  <a:srgbClr val="0000FF"/>
                </a:solidFill>
              </a:rPr>
              <a:t>GeV</a:t>
            </a:r>
            <a:r>
              <a:rPr lang="en-US" sz="2400" b="1" dirty="0" smtClean="0">
                <a:solidFill>
                  <a:srgbClr val="0000FF"/>
                </a:solidFill>
              </a:rPr>
              <a:t>) &lt; 1.3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095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Feb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182816"/>
            <a:ext cx="3187699" cy="30302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412" y="165099"/>
            <a:ext cx="3206337" cy="30479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00119" y="1187629"/>
            <a:ext cx="2915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0.4 </a:t>
            </a:r>
            <a:r>
              <a:rPr lang="en-US" sz="2400" b="1" dirty="0" smtClean="0">
                <a:solidFill>
                  <a:srgbClr val="0000FF"/>
                </a:solidFill>
              </a:rPr>
              <a:t>&lt; |</a:t>
            </a:r>
            <a:r>
              <a:rPr lang="en-US" sz="2400" b="1" dirty="0" err="1" smtClean="0">
                <a:solidFill>
                  <a:srgbClr val="0000FF"/>
                </a:solidFill>
              </a:rPr>
              <a:t>Pt</a:t>
            </a:r>
            <a:r>
              <a:rPr lang="en-US" sz="2400" b="1" dirty="0" smtClean="0">
                <a:solidFill>
                  <a:srgbClr val="0000FF"/>
                </a:solidFill>
              </a:rPr>
              <a:t>| (</a:t>
            </a:r>
            <a:r>
              <a:rPr lang="en-US" sz="2400" b="1" dirty="0" err="1" smtClean="0">
                <a:solidFill>
                  <a:srgbClr val="0000FF"/>
                </a:solidFill>
              </a:rPr>
              <a:t>GeV</a:t>
            </a:r>
            <a:r>
              <a:rPr lang="en-US" sz="2400" b="1" dirty="0" smtClean="0">
                <a:solidFill>
                  <a:srgbClr val="0000FF"/>
                </a:solidFill>
              </a:rPr>
              <a:t>) &lt; 1.3</a:t>
            </a:r>
            <a:endParaRPr lang="en-US" sz="2400" b="1" dirty="0">
              <a:solidFill>
                <a:srgbClr val="0000FF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3326067"/>
            <a:ext cx="3187699" cy="303028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412" y="3308350"/>
            <a:ext cx="3206336" cy="30479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00119" y="3968929"/>
            <a:ext cx="3071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0.44 </a:t>
            </a:r>
            <a:r>
              <a:rPr lang="en-US" sz="2400" b="1" dirty="0" smtClean="0">
                <a:solidFill>
                  <a:srgbClr val="0000FF"/>
                </a:solidFill>
              </a:rPr>
              <a:t>&lt; |</a:t>
            </a:r>
            <a:r>
              <a:rPr lang="en-US" sz="2400" b="1" dirty="0" err="1" smtClean="0">
                <a:solidFill>
                  <a:srgbClr val="0000FF"/>
                </a:solidFill>
              </a:rPr>
              <a:t>Pt</a:t>
            </a:r>
            <a:r>
              <a:rPr lang="en-US" sz="2400" b="1" dirty="0" smtClean="0">
                <a:solidFill>
                  <a:srgbClr val="0000FF"/>
                </a:solidFill>
              </a:rPr>
              <a:t>| (</a:t>
            </a:r>
            <a:r>
              <a:rPr lang="en-US" sz="2400" b="1" dirty="0" err="1" smtClean="0">
                <a:solidFill>
                  <a:srgbClr val="0000FF"/>
                </a:solidFill>
              </a:rPr>
              <a:t>GeV</a:t>
            </a:r>
            <a:r>
              <a:rPr lang="en-US" sz="2400" b="1" dirty="0" smtClean="0">
                <a:solidFill>
                  <a:srgbClr val="0000FF"/>
                </a:solidFill>
              </a:rPr>
              <a:t>) &lt; 1.3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350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Feb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182816"/>
            <a:ext cx="3187700" cy="30302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412" y="165099"/>
            <a:ext cx="3206337" cy="304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00119" y="1187629"/>
            <a:ext cx="3071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0.18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</a:rPr>
              <a:t>&lt; |</a:t>
            </a:r>
            <a:r>
              <a:rPr lang="en-US" sz="2400" b="1" dirty="0" err="1" smtClean="0">
                <a:solidFill>
                  <a:srgbClr val="0000FF"/>
                </a:solidFill>
              </a:rPr>
              <a:t>Pt</a:t>
            </a:r>
            <a:r>
              <a:rPr lang="en-US" sz="2400" b="1" dirty="0" smtClean="0">
                <a:solidFill>
                  <a:srgbClr val="0000FF"/>
                </a:solidFill>
              </a:rPr>
              <a:t>| (</a:t>
            </a:r>
            <a:r>
              <a:rPr lang="en-US" sz="2400" b="1" dirty="0" err="1" smtClean="0">
                <a:solidFill>
                  <a:srgbClr val="0000FF"/>
                </a:solidFill>
              </a:rPr>
              <a:t>GeV</a:t>
            </a:r>
            <a:r>
              <a:rPr lang="en-US" sz="2400" b="1" dirty="0" smtClean="0">
                <a:solidFill>
                  <a:srgbClr val="0000FF"/>
                </a:solidFill>
              </a:rPr>
              <a:t>) &lt; </a:t>
            </a:r>
            <a:r>
              <a:rPr lang="en-US" sz="2400" b="1" dirty="0" smtClean="0">
                <a:solidFill>
                  <a:srgbClr val="FF0000"/>
                </a:solidFill>
              </a:rPr>
              <a:t>1.0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3326067"/>
            <a:ext cx="3187699" cy="30302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412" y="3308350"/>
            <a:ext cx="3206337" cy="30479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00119" y="3968929"/>
            <a:ext cx="3071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0.18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</a:rPr>
              <a:t>&lt; |</a:t>
            </a:r>
            <a:r>
              <a:rPr lang="en-US" sz="2400" b="1" dirty="0" err="1" smtClean="0">
                <a:solidFill>
                  <a:srgbClr val="0000FF"/>
                </a:solidFill>
              </a:rPr>
              <a:t>Pt</a:t>
            </a:r>
            <a:r>
              <a:rPr lang="en-US" sz="2400" b="1" dirty="0" smtClean="0">
                <a:solidFill>
                  <a:srgbClr val="0000FF"/>
                </a:solidFill>
              </a:rPr>
              <a:t>| (</a:t>
            </a:r>
            <a:r>
              <a:rPr lang="en-US" sz="2400" b="1" dirty="0" err="1" smtClean="0">
                <a:solidFill>
                  <a:srgbClr val="0000FF"/>
                </a:solidFill>
              </a:rPr>
              <a:t>GeV</a:t>
            </a:r>
            <a:r>
              <a:rPr lang="en-US" sz="2400" b="1" dirty="0" smtClean="0">
                <a:solidFill>
                  <a:srgbClr val="0000FF"/>
                </a:solidFill>
              </a:rPr>
              <a:t>) &lt; </a:t>
            </a:r>
            <a:r>
              <a:rPr lang="en-US" sz="2400" b="1" dirty="0" smtClean="0">
                <a:solidFill>
                  <a:srgbClr val="FF0000"/>
                </a:solidFill>
              </a:rPr>
              <a:t>0.8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877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Feb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 descr="fit_20x250_10f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99" y="1358901"/>
            <a:ext cx="3924301" cy="2450092"/>
          </a:xfrm>
          <a:prstGeom prst="rect">
            <a:avLst/>
          </a:prstGeom>
        </p:spPr>
      </p:pic>
      <p:pic>
        <p:nvPicPr>
          <p:cNvPr id="8" name="Picture 7" descr="fig_int_20x250_dvcs_10fb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15" y="3694694"/>
            <a:ext cx="2961228" cy="28149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4200" y="88900"/>
            <a:ext cx="80010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10 fb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-1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sym typeface="Wingdings"/>
              </a:rPr>
              <a:t> 1 fb</a:t>
            </a:r>
            <a:r>
              <a:rPr lang="en-US" sz="2800" b="1" baseline="30000" dirty="0" smtClean="0">
                <a:solidFill>
                  <a:srgbClr val="FF0000"/>
                </a:solidFill>
                <a:sym typeface="Wingdings"/>
              </a:rPr>
              <a:t>-1</a:t>
            </a:r>
          </a:p>
          <a:p>
            <a:pPr algn="ctr"/>
            <a:r>
              <a:rPr lang="en-US" sz="2000" b="1" dirty="0" smtClean="0">
                <a:solidFill>
                  <a:srgbClr val="0000FF"/>
                </a:solidFill>
                <a:sym typeface="Wingdings"/>
              </a:rPr>
              <a:t>real fluctuations, no rescaling of uncertainties!</a:t>
            </a:r>
            <a:endParaRPr lang="en-US" sz="2000" b="1" dirty="0">
              <a:solidFill>
                <a:srgbClr val="0000FF"/>
              </a:solidFill>
            </a:endParaRP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111500" y="793930"/>
            <a:ext cx="3071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0.18 &lt; |</a:t>
            </a:r>
            <a:r>
              <a:rPr lang="en-US" sz="2400" b="1" dirty="0" err="1" smtClean="0">
                <a:solidFill>
                  <a:srgbClr val="0000FF"/>
                </a:solidFill>
              </a:rPr>
              <a:t>Pt</a:t>
            </a:r>
            <a:r>
              <a:rPr lang="en-US" sz="2400" b="1" dirty="0" smtClean="0">
                <a:solidFill>
                  <a:srgbClr val="0000FF"/>
                </a:solidFill>
              </a:rPr>
              <a:t>| (</a:t>
            </a:r>
            <a:r>
              <a:rPr lang="en-US" sz="2400" b="1" dirty="0" err="1" smtClean="0">
                <a:solidFill>
                  <a:srgbClr val="0000FF"/>
                </a:solidFill>
              </a:rPr>
              <a:t>GeV</a:t>
            </a:r>
            <a:r>
              <a:rPr lang="en-US" sz="2400" b="1" dirty="0" smtClean="0">
                <a:solidFill>
                  <a:srgbClr val="0000FF"/>
                </a:solidFill>
              </a:rPr>
              <a:t>) &lt; 1.3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4051300" y="2159000"/>
            <a:ext cx="609600" cy="34119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872" y="3694694"/>
            <a:ext cx="2961227" cy="2814993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>
            <a:off x="4051300" y="5194300"/>
            <a:ext cx="609600" cy="34119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fit_20x250_1fb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283" y="1358901"/>
            <a:ext cx="3925416" cy="2450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225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5493</TotalTime>
  <Words>238</Words>
  <Application>Microsoft Macintosh PowerPoint</Application>
  <PresentationFormat>On-screen Show (4:3)</PresentationFormat>
  <Paragraphs>33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Update on DVCS S. Fazio EIC Task Force meeting BNL – Feb. 25th, 2016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Brookhaven National Laboratory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Theta_gamma vs Pt</dc:title>
  <dc:subject/>
  <dc:creator>Salvatore Fazio</dc:creator>
  <cp:keywords/>
  <dc:description/>
  <cp:lastModifiedBy>Salvatore Fazio</cp:lastModifiedBy>
  <cp:revision>281</cp:revision>
  <cp:lastPrinted>2010-12-09T17:37:28Z</cp:lastPrinted>
  <dcterms:created xsi:type="dcterms:W3CDTF">2013-05-15T19:20:15Z</dcterms:created>
  <dcterms:modified xsi:type="dcterms:W3CDTF">2016-02-22T21:18:00Z</dcterms:modified>
  <cp:category/>
</cp:coreProperties>
</file>